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24"/>
  </p:notesMasterIdLst>
  <p:sldIdLst>
    <p:sldId id="256" r:id="rId4"/>
    <p:sldId id="268" r:id="rId5"/>
    <p:sldId id="257" r:id="rId6"/>
    <p:sldId id="279" r:id="rId7"/>
    <p:sldId id="275" r:id="rId8"/>
    <p:sldId id="258" r:id="rId9"/>
    <p:sldId id="259" r:id="rId10"/>
    <p:sldId id="271" r:id="rId11"/>
    <p:sldId id="272" r:id="rId12"/>
    <p:sldId id="273" r:id="rId13"/>
    <p:sldId id="274" r:id="rId14"/>
    <p:sldId id="260" r:id="rId15"/>
    <p:sldId id="276" r:id="rId16"/>
    <p:sldId id="261" r:id="rId17"/>
    <p:sldId id="262" r:id="rId18"/>
    <p:sldId id="263" r:id="rId19"/>
    <p:sldId id="277" r:id="rId20"/>
    <p:sldId id="265" r:id="rId21"/>
    <p:sldId id="266" r:id="rId22"/>
    <p:sldId id="278" r:id="rId2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6F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/>
    <p:restoredTop sz="94643"/>
  </p:normalViewPr>
  <p:slideViewPr>
    <p:cSldViewPr snapToGrid="0" snapToObjects="1">
      <p:cViewPr varScale="1">
        <p:scale>
          <a:sx n="115" d="100"/>
          <a:sy n="115" d="100"/>
        </p:scale>
        <p:origin x="7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CDA83-403E-4161-9346-1EE546160F1E}" type="datetimeFigureOut">
              <a:rPr lang="en-US" smtClean="0"/>
              <a:t>2/4/24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B3E8B-8988-47D1-BBC3-79E7987CA44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856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leiderschap in eigen professie en in teams herkennen &amp; benutten</a:t>
            </a:r>
          </a:p>
          <a:p>
            <a:r>
              <a:rPr lang="nl-NL" dirty="0"/>
              <a:t>belangen van de patiënt kunnen meewegen bij elk besluit</a:t>
            </a:r>
          </a:p>
          <a:p>
            <a:r>
              <a:rPr lang="nl-NL" dirty="0"/>
              <a:t>tegenstellingen en conflicten herkennen &amp; hanteren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EC983-C165-4A2E-9640-F694B884EA95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9287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leiderschap in eigen professie en in teams herkennen &amp; benutten</a:t>
            </a:r>
          </a:p>
          <a:p>
            <a:r>
              <a:rPr lang="nl-NL" dirty="0"/>
              <a:t>belangen van de patiënt kunnen meewegen bij elk besluit</a:t>
            </a:r>
          </a:p>
          <a:p>
            <a:r>
              <a:rPr lang="nl-NL" dirty="0"/>
              <a:t>tegenstellingen en conflicten herkennen &amp; hanteren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EC983-C165-4A2E-9640-F694B884EA95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6664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leiderschap in eigen professie en in teams herkennen &amp; benutten</a:t>
            </a:r>
          </a:p>
          <a:p>
            <a:r>
              <a:rPr lang="nl-NL" dirty="0"/>
              <a:t>belangen van de patiënt kunnen meewegen bij elk besluit</a:t>
            </a:r>
          </a:p>
          <a:p>
            <a:r>
              <a:rPr lang="nl-NL" dirty="0"/>
              <a:t>tegenstellingen en conflicten herkennen &amp; hanteren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EC983-C165-4A2E-9640-F694B884EA95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928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B88CC7-9313-7D47-B71F-7B73944A6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771EBBC-0484-C541-A0A8-9EF4DACBB5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33DEAB4-D784-A041-96CA-0A054792B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D9BA-3CDE-D041-A46F-B480ED26B494}" type="datetimeFigureOut">
              <a:rPr lang="nl-NL" smtClean="0"/>
              <a:t>04-02-2024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12E91D1-2659-F742-8C03-7FDA72B84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B3B4C67-B4AE-6C45-BDA5-B610A2142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58A9-5C6F-7C4D-9E13-CBE271786D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5544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E21429-175F-AB4B-B8A4-BE6437282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3B6F00B-ABD4-9B40-A698-FD6D11887D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6CAA99D-52D9-884D-875C-76D7338B2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D9BA-3CDE-D041-A46F-B480ED26B494}" type="datetimeFigureOut">
              <a:rPr lang="nl-NL" smtClean="0"/>
              <a:t>04-02-2024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83EBD65-E65D-224D-983C-61848B4A9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588A041-882E-E249-A7DC-166A3774D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58A9-5C6F-7C4D-9E13-CBE271786D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3339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7C58348-C9F7-B249-95ED-5288EBB8D6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D7113BD-A899-314C-A70C-F11790F24F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3F4706C-B315-8B49-A82C-F4D016C02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D9BA-3CDE-D041-A46F-B480ED26B494}" type="datetimeFigureOut">
              <a:rPr lang="nl-NL" smtClean="0"/>
              <a:t>04-02-2024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06A7E1-2C2D-DB43-B2DA-0344A2417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FE8AA9B-5357-D94A-B1AF-654CCDF80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58A9-5C6F-7C4D-9E13-CBE271786D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6118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BB5159-2049-0147-A1EE-C06703608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9325D7-0A7C-1344-B3FD-F3A74357DF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A16846-F545-9C47-A2A4-BD7DA9AD5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D9BA-3CDE-D041-A46F-B480ED26B494}" type="datetimeFigureOut">
              <a:rPr lang="nl-NL" smtClean="0"/>
              <a:t>04-02-2024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3A6AC01-6894-104C-9DD9-CBA678D6E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CCCFEF-D6DC-764B-8E89-7B87DD141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58A9-5C6F-7C4D-9E13-CBE271786D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5606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2899A6-30E5-0246-BE72-1D66CD417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E781C90-3B2C-A740-B0D5-4793F88AF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1DB870-C34E-3542-B1FE-A567183FA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D9BA-3CDE-D041-A46F-B480ED26B494}" type="datetimeFigureOut">
              <a:rPr lang="nl-NL" smtClean="0"/>
              <a:t>04-02-2024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15C21EE-0F32-A14C-BFA6-32C021BA0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A1B0460-156C-8E48-867D-50224FC31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58A9-5C6F-7C4D-9E13-CBE271786D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2552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FAD1FF-98C1-984E-A8EA-6BF0F05E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B51518-F09F-994C-B988-417B83086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EDC9915-39E1-294E-81EF-9772B97D2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AEEF947-FE7B-0946-B046-CE4DBC7B6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D9BA-3CDE-D041-A46F-B480ED26B494}" type="datetimeFigureOut">
              <a:rPr lang="nl-NL" smtClean="0"/>
              <a:t>04-02-2024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B4CD824-E168-E940-9EFA-92B703AA2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EB3D3B0-889E-0A4E-9305-7AE9C16A0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58A9-5C6F-7C4D-9E13-CBE271786D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3055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095202-12EC-984B-A632-EDED8BB1A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5A6CEFD-2F4D-8545-A389-00040C6AA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4EFB5E4-02F5-A944-871F-757E631624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DBDC2D3-41EC-CF4F-BB42-94A6483CEC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4AF470E-9790-C646-BDB5-9B91500D5E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B953207-D534-314E-BCBA-20E69A0BD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D9BA-3CDE-D041-A46F-B480ED26B494}" type="datetimeFigureOut">
              <a:rPr lang="nl-NL" smtClean="0"/>
              <a:t>04-02-2024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12A2234-A210-F74C-8245-104EF0361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ECA682E-3AE5-0D48-AD5F-EFD477748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58A9-5C6F-7C4D-9E13-CBE271786D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4045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52D841-74E0-354C-81E6-A5FA87409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9301A5E-2818-B347-A3B9-665270FB3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D9BA-3CDE-D041-A46F-B480ED26B494}" type="datetimeFigureOut">
              <a:rPr lang="nl-NL" smtClean="0"/>
              <a:t>04-02-2024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9F73F48-8A6E-F34A-BD37-DAD01613F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F2D2FBA-9AB8-CF4E-9B98-058C8C885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58A9-5C6F-7C4D-9E13-CBE271786D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9947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4C9846B-F9D4-464B-AC5F-000D08E5A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D9BA-3CDE-D041-A46F-B480ED26B494}" type="datetimeFigureOut">
              <a:rPr lang="nl-NL" smtClean="0"/>
              <a:t>04-02-2024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D0F22A0-DD76-BE4A-9FCE-7E6BF2DC1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51F10EB-40D5-7547-8D73-625BB0B9F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58A9-5C6F-7C4D-9E13-CBE271786D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230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81CA85-154E-8149-9BCF-92EEA247F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4C9D6E-5388-9949-BDF0-C0C6E6D37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912C295-82D7-CE4C-A05F-56B140B229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FDC2A25-6098-E840-80F8-554D7AB20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D9BA-3CDE-D041-A46F-B480ED26B494}" type="datetimeFigureOut">
              <a:rPr lang="nl-NL" smtClean="0"/>
              <a:t>04-02-2024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0315DAE-29D2-5041-BF02-44B5E1B77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769A440-88EF-164B-BF0F-26AA361F7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58A9-5C6F-7C4D-9E13-CBE271786D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454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EAC5FA-B2A6-9F41-932A-6FE7DB755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C96E257-5520-1C4B-8C83-411D5EA48F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9F063E4-4D5E-DD4C-BD7C-BE8EA74C6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1A77AD5-1792-C547-B772-1D6CB24CC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D9BA-3CDE-D041-A46F-B480ED26B494}" type="datetimeFigureOut">
              <a:rPr lang="nl-NL" smtClean="0"/>
              <a:t>04-02-2024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6E8ADB8-6A32-224D-909E-25DAA9F9C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7F53CDC-CE72-2F4C-A030-590FF58D4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58A9-5C6F-7C4D-9E13-CBE271786D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6007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6591227-7B65-AB48-8B27-3573BFC54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3BE61C3-F12D-6B4F-954C-DC303AA95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1AD17EA-6C7A-4240-8892-6288E0701D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CD9BA-3CDE-D041-A46F-B480ED26B494}" type="datetimeFigureOut">
              <a:rPr lang="nl-NL" smtClean="0"/>
              <a:t>04-02-2024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3DA1D89-A228-B54B-A569-C8806725EF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1DBC34A-B3AE-3042-9E5C-D5AA9F5F5E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258A9-5C6F-7C4D-9E13-CBE271786D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1116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0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0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0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.m4a"/><Relationship Id="rId7" Type="http://schemas.openxmlformats.org/officeDocument/2006/relationships/image" Target="../media/image6.jp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7.jp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audio" Target="../media/media7.m4a"/><Relationship Id="rId7" Type="http://schemas.openxmlformats.org/officeDocument/2006/relationships/image" Target="../media/image5.png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D837CA-5C6C-1049-8EFB-D8E01F053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15588"/>
            <a:ext cx="9144000" cy="3171617"/>
          </a:xfrm>
        </p:spPr>
        <p:txBody>
          <a:bodyPr>
            <a:normAutofit fontScale="90000"/>
          </a:bodyPr>
          <a:lstStyle/>
          <a:p>
            <a:br>
              <a:rPr lang="en-GB" sz="2800" b="1" dirty="0"/>
            </a:br>
            <a:br>
              <a:rPr lang="en-GB" sz="2800" b="1" dirty="0"/>
            </a:br>
            <a:r>
              <a:rPr lang="en-GB" sz="3600" b="1" dirty="0"/>
              <a:t>COVID-19-induced </a:t>
            </a:r>
            <a:br>
              <a:rPr lang="en-GB" sz="3600" b="1" dirty="0"/>
            </a:br>
            <a:r>
              <a:rPr lang="en-GB" sz="3600" b="1" dirty="0"/>
              <a:t>digitalisation &amp; qualitative improvement </a:t>
            </a:r>
            <a:br>
              <a:rPr lang="en-GB" sz="3600" b="1" dirty="0"/>
            </a:br>
            <a:r>
              <a:rPr lang="en-GB" sz="3600" b="1" dirty="0"/>
              <a:t>of inter-institutional education </a:t>
            </a:r>
            <a:br>
              <a:rPr lang="en-GB" sz="3600" b="1" dirty="0"/>
            </a:br>
            <a:r>
              <a:rPr lang="en-GB" sz="3600" b="1" dirty="0"/>
              <a:t>in five healthcare curricula</a:t>
            </a:r>
            <a:br>
              <a:rPr lang="en-GB" sz="2800" b="1" dirty="0"/>
            </a:br>
            <a:br>
              <a:rPr lang="nl-NL" sz="2000" dirty="0"/>
            </a:br>
            <a:r>
              <a:rPr lang="en-GB" sz="2000" dirty="0"/>
              <a:t> </a:t>
            </a:r>
            <a:br>
              <a:rPr lang="nl-NL" sz="2000" dirty="0"/>
            </a:b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1A2E459-2009-D841-9E14-DF87D4B38E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313188"/>
            <a:ext cx="9144000" cy="2270491"/>
          </a:xfrm>
        </p:spPr>
        <p:txBody>
          <a:bodyPr>
            <a:normAutofit fontScale="55000" lnSpcReduction="20000"/>
          </a:bodyPr>
          <a:lstStyle/>
          <a:p>
            <a:r>
              <a:rPr lang="en-GB" sz="2900" u="sng" dirty="0"/>
              <a:t>Vincent Geukers MD PhD, paediatrician-intensivist, program leader IPE</a:t>
            </a:r>
          </a:p>
          <a:p>
            <a:endParaRPr lang="en-GB" sz="2900" dirty="0"/>
          </a:p>
          <a:p>
            <a:r>
              <a:rPr lang="en-GB" dirty="0" err="1"/>
              <a:t>Marike</a:t>
            </a:r>
            <a:r>
              <a:rPr lang="en-GB" dirty="0"/>
              <a:t> de </a:t>
            </a:r>
            <a:r>
              <a:rPr lang="en-GB" dirty="0" err="1"/>
              <a:t>Ruiter</a:t>
            </a:r>
            <a:r>
              <a:rPr lang="en-GB" dirty="0"/>
              <a:t>, Aline </a:t>
            </a:r>
            <a:r>
              <a:rPr lang="en-GB" dirty="0" err="1"/>
              <a:t>Broekema</a:t>
            </a:r>
            <a:r>
              <a:rPr lang="en-GB" dirty="0"/>
              <a:t>, Jan </a:t>
            </a:r>
            <a:r>
              <a:rPr lang="en-GB" dirty="0" err="1"/>
              <a:t>Hindrik</a:t>
            </a:r>
            <a:r>
              <a:rPr lang="en-GB" dirty="0"/>
              <a:t> van </a:t>
            </a:r>
            <a:r>
              <a:rPr lang="en-GB" dirty="0" err="1"/>
              <a:t>Ravesloot</a:t>
            </a:r>
            <a:r>
              <a:rPr lang="en-GB" dirty="0"/>
              <a:t>, </a:t>
            </a:r>
            <a:r>
              <a:rPr lang="en-GB" dirty="0" err="1"/>
              <a:t>Rien</a:t>
            </a:r>
            <a:r>
              <a:rPr lang="en-GB" dirty="0"/>
              <a:t> de </a:t>
            </a:r>
            <a:r>
              <a:rPr lang="en-GB" dirty="0" err="1"/>
              <a:t>Vos</a:t>
            </a:r>
            <a:r>
              <a:rPr lang="en-GB" dirty="0"/>
              <a:t>, Stephan </a:t>
            </a:r>
            <a:r>
              <a:rPr lang="en-GB" dirty="0" err="1"/>
              <a:t>Ramaekers</a:t>
            </a:r>
            <a:r>
              <a:rPr lang="en-GB" dirty="0"/>
              <a:t>, Margo van </a:t>
            </a:r>
            <a:r>
              <a:rPr lang="en-GB" dirty="0" err="1"/>
              <a:t>Hartingsveldt</a:t>
            </a:r>
            <a:br>
              <a:rPr lang="en-GB" dirty="0"/>
            </a:br>
            <a:r>
              <a:rPr lang="en-GB" dirty="0"/>
              <a:t> </a:t>
            </a:r>
            <a:br>
              <a:rPr lang="en-GB" dirty="0"/>
            </a:br>
            <a:endParaRPr lang="en-GB" dirty="0"/>
          </a:p>
          <a:p>
            <a:r>
              <a:rPr lang="en-GB" dirty="0"/>
              <a:t>Faculty of Medicine, Amsterdam Universities Medical Centre, University of Amsterdam</a:t>
            </a:r>
          </a:p>
          <a:p>
            <a:r>
              <a:rPr lang="en-GB" dirty="0"/>
              <a:t>Faculty of Health, University of Applied Sciences Amsterdam </a:t>
            </a:r>
          </a:p>
          <a:p>
            <a:r>
              <a:rPr lang="en-GB" dirty="0"/>
              <a:t>Amsterdam, The Netherlands</a:t>
            </a:r>
            <a:br>
              <a:rPr lang="en-GB" dirty="0"/>
            </a:br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2" y="144413"/>
            <a:ext cx="1944216" cy="91767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264" y="48716"/>
            <a:ext cx="2195736" cy="91599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80654" y="3360848"/>
            <a:ext cx="4750523" cy="267216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0E4A8F6-DD5C-8D43-B6C1-9C79F55B0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30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22"/>
    </mc:Choice>
    <mc:Fallback xmlns="">
      <p:transition spd="slow" advTm="30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330" y="4207100"/>
            <a:ext cx="1993285" cy="2663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http://www.speech-language-therapy.com/images/icf20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1417639"/>
            <a:ext cx="2589580" cy="194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" t="5571" r="2261" b="562"/>
          <a:stretch/>
        </p:blipFill>
        <p:spPr>
          <a:xfrm>
            <a:off x="4670615" y="2298888"/>
            <a:ext cx="5146399" cy="3816423"/>
          </a:xfr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833" y="-115941"/>
            <a:ext cx="1110130" cy="1110130"/>
          </a:xfrm>
          <a:prstGeom prst="rect">
            <a:avLst/>
          </a:prstGeom>
        </p:spPr>
      </p:pic>
      <p:pic>
        <p:nvPicPr>
          <p:cNvPr id="8" name="Afbeelding 7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0" y="98247"/>
            <a:ext cx="792088" cy="668798"/>
          </a:xfrm>
          <a:prstGeom prst="rect">
            <a:avLst/>
          </a:prstGeom>
          <a:noFill/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7468C5AC-BFD2-8A4C-A876-4F44F07D8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WE phase: 6x IPC simulation (blended)</a:t>
            </a:r>
          </a:p>
        </p:txBody>
      </p:sp>
      <p:sp>
        <p:nvSpPr>
          <p:cNvPr id="13" name="Stroomdiagram: Verbindingslijn 12"/>
          <p:cNvSpPr/>
          <p:nvPr/>
        </p:nvSpPr>
        <p:spPr>
          <a:xfrm>
            <a:off x="9467427" y="1019624"/>
            <a:ext cx="1237894" cy="1102839"/>
          </a:xfrm>
          <a:prstGeom prst="flowChartConnector">
            <a:avLst/>
          </a:prstGeom>
          <a:solidFill>
            <a:srgbClr val="E16F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kstvak 13"/>
          <p:cNvSpPr txBox="1"/>
          <p:nvPr/>
        </p:nvSpPr>
        <p:spPr>
          <a:xfrm rot="21082962">
            <a:off x="9733344" y="1135944"/>
            <a:ext cx="11716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2+3</a:t>
            </a:r>
          </a:p>
        </p:txBody>
      </p:sp>
      <p:sp>
        <p:nvSpPr>
          <p:cNvPr id="15" name="Tekstvak 14"/>
          <p:cNvSpPr txBox="1"/>
          <p:nvPr/>
        </p:nvSpPr>
        <p:spPr>
          <a:xfrm rot="15678247">
            <a:off x="9106033" y="1281912"/>
            <a:ext cx="1270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Gill Sans Ultra Bold" panose="020B0A02020104020203" pitchFamily="34" charset="0"/>
              </a:rPr>
              <a:t>YEAR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94525A0-44E0-E744-ABCA-D717EDBE0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0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77"/>
    </mc:Choice>
    <mc:Fallback xmlns="">
      <p:transition spd="slow" advTm="61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528" y="1600201"/>
            <a:ext cx="6788944" cy="4525963"/>
          </a:xfrm>
        </p:spPr>
      </p:pic>
      <p:pic>
        <p:nvPicPr>
          <p:cNvPr id="8" name="Afbeelding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0" y="98247"/>
            <a:ext cx="792088" cy="668798"/>
          </a:xfrm>
          <a:prstGeom prst="rect">
            <a:avLst/>
          </a:prstGeom>
          <a:noFill/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833" y="-115941"/>
            <a:ext cx="1110130" cy="111013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 rot="20773334">
            <a:off x="7931977" y="4739046"/>
            <a:ext cx="2133600" cy="147732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Maternity wards</a:t>
            </a:r>
          </a:p>
          <a:p>
            <a:r>
              <a:rPr lang="en-GB" dirty="0">
                <a:solidFill>
                  <a:srgbClr val="FFFF00"/>
                </a:solidFill>
              </a:rPr>
              <a:t>Paediatrics</a:t>
            </a:r>
          </a:p>
          <a:p>
            <a:r>
              <a:rPr lang="en-GB" dirty="0">
                <a:solidFill>
                  <a:srgbClr val="FFFF00"/>
                </a:solidFill>
              </a:rPr>
              <a:t>Rehabilitation centre</a:t>
            </a:r>
          </a:p>
          <a:p>
            <a:r>
              <a:rPr lang="en-GB" dirty="0">
                <a:solidFill>
                  <a:srgbClr val="FFFF00"/>
                </a:solidFill>
              </a:rPr>
              <a:t>Nephrology ward</a:t>
            </a:r>
          </a:p>
          <a:p>
            <a:r>
              <a:rPr lang="en-GB" dirty="0">
                <a:solidFill>
                  <a:srgbClr val="FFFF00"/>
                </a:solidFill>
              </a:rPr>
              <a:t>…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468C5AC-BFD2-8A4C-A876-4F44F07D8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TOGETHER phase: IP-LWP internships</a:t>
            </a:r>
          </a:p>
        </p:txBody>
      </p:sp>
      <p:sp>
        <p:nvSpPr>
          <p:cNvPr id="12" name="Stroomdiagram: Verbindingslijn 11"/>
          <p:cNvSpPr/>
          <p:nvPr/>
        </p:nvSpPr>
        <p:spPr>
          <a:xfrm>
            <a:off x="9467427" y="1019624"/>
            <a:ext cx="1237894" cy="1102839"/>
          </a:xfrm>
          <a:prstGeom prst="flowChartConnector">
            <a:avLst/>
          </a:prstGeom>
          <a:solidFill>
            <a:srgbClr val="E16F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kstvak 13"/>
          <p:cNvSpPr txBox="1"/>
          <p:nvPr/>
        </p:nvSpPr>
        <p:spPr>
          <a:xfrm rot="15678247">
            <a:off x="9106033" y="1281912"/>
            <a:ext cx="1270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Gill Sans Ultra Bold" panose="020B0A02020104020203" pitchFamily="34" charset="0"/>
              </a:rPr>
              <a:t>YEAR</a:t>
            </a:r>
          </a:p>
        </p:txBody>
      </p:sp>
      <p:sp>
        <p:nvSpPr>
          <p:cNvPr id="15" name="Tekstvak 14"/>
          <p:cNvSpPr txBox="1"/>
          <p:nvPr/>
        </p:nvSpPr>
        <p:spPr>
          <a:xfrm rot="21082962">
            <a:off x="9888566" y="1124250"/>
            <a:ext cx="10155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4&gt;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CB652B4-52CF-4F40-8D69-1FE1FDE34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3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10"/>
    </mc:Choice>
    <mc:Fallback xmlns="">
      <p:transition spd="slow" advTm="47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27205A-F3CE-414C-A3AB-D25FC7D05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Interventions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D13BB20-EDCB-3E43-9E20-CCD38A362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IPE-lessons in Microsoft Teams for interprofessionally mixed groups of multi-located (homebound) students</a:t>
            </a:r>
          </a:p>
          <a:p>
            <a:endParaRPr lang="en-GB" dirty="0"/>
          </a:p>
          <a:p>
            <a:r>
              <a:rPr lang="en-GB" dirty="0"/>
              <a:t>Years 2+3 (WE phase)</a:t>
            </a:r>
          </a:p>
          <a:p>
            <a:endParaRPr lang="en-GB" dirty="0"/>
          </a:p>
          <a:p>
            <a:r>
              <a:rPr lang="en-GB" dirty="0"/>
              <a:t>Teacher support program to help (homebound) teachers moderate these virtual classrooms</a:t>
            </a:r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0" y="98247"/>
            <a:ext cx="792088" cy="668798"/>
          </a:xfrm>
          <a:prstGeom prst="rect">
            <a:avLst/>
          </a:prstGeom>
          <a:noFill/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833" y="-115941"/>
            <a:ext cx="1110130" cy="111013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8007" y="5371224"/>
            <a:ext cx="2505793" cy="140977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DD9D91F-ECD3-8D40-B586-45B364DFDF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6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06"/>
    </mc:Choice>
    <mc:Fallback xmlns="">
      <p:transition spd="slow" advTm="56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27205A-F3CE-414C-A3AB-D25FC7D05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Interventions: students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D13BB20-EDCB-3E43-9E20-CCD38A362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Semi-structured instructions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dirty="0"/>
              <a:t>Uploaded in Teams group channels</a:t>
            </a:r>
          </a:p>
          <a:p>
            <a:r>
              <a:rPr lang="en-GB" dirty="0"/>
              <a:t>Use Teams as a true collaboration platform</a:t>
            </a:r>
          </a:p>
          <a:p>
            <a:r>
              <a:rPr lang="en-GB" dirty="0"/>
              <a:t>Use digital tools for: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dirty="0"/>
              <a:t>planning meetings, IPC discussion, sharing screen &amp; docs,  co-creation integral therapy plan, upload for feedback &amp; assessment</a:t>
            </a:r>
          </a:p>
          <a:p>
            <a:r>
              <a:rPr lang="en-GB" dirty="0"/>
              <a:t>Video-conference skills: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dirty="0"/>
              <a:t>cam/blur, mic/mute, discussion technique, use of sub channels           (breakout rooms), etiquettes, safety issues </a:t>
            </a:r>
          </a:p>
        </p:txBody>
      </p:sp>
      <p:pic>
        <p:nvPicPr>
          <p:cNvPr id="4" name="Afbeelding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0" y="98247"/>
            <a:ext cx="792088" cy="668798"/>
          </a:xfrm>
          <a:prstGeom prst="rect">
            <a:avLst/>
          </a:prstGeom>
          <a:noFill/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833" y="-115941"/>
            <a:ext cx="1110130" cy="111013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8007" y="5371224"/>
            <a:ext cx="2505793" cy="140977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2886128-C1AD-804C-B637-BFC04AAE49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4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64"/>
    </mc:Choice>
    <mc:Fallback xmlns="">
      <p:transition spd="slow" advTm="73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0" y="98247"/>
            <a:ext cx="792088" cy="668798"/>
          </a:xfrm>
          <a:prstGeom prst="rect">
            <a:avLst/>
          </a:prstGeom>
          <a:noFill/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833" y="-115941"/>
            <a:ext cx="1110130" cy="1110130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9027205A-F3CE-414C-A3AB-D25FC7D05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Interventions: schedule</a:t>
            </a:r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324932"/>
              </p:ext>
            </p:extLst>
          </p:nvPr>
        </p:nvGraphicFramePr>
        <p:xfrm>
          <a:off x="2821579" y="1811382"/>
          <a:ext cx="5738946" cy="4005943"/>
        </p:xfrm>
        <a:graphic>
          <a:graphicData uri="http://schemas.openxmlformats.org/drawingml/2006/table">
            <a:tbl>
              <a:tblPr/>
              <a:tblGrid>
                <a:gridCol w="763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30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30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51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30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30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307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661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Medicine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Nursing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2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Year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6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618"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series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618"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series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449"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series 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661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844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teachers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005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12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Year 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6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6618"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series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6618"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series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6618"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series 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6618"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series 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8449"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series 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661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844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teachers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9" name="Afbeelding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8007" y="5371224"/>
            <a:ext cx="2505793" cy="140977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EEA1597-8FDC-CF41-AE63-6A63759C9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11"/>
    </mc:Choice>
    <mc:Fallback xmlns="">
      <p:transition spd="slow" advTm="20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8007" y="5371224"/>
            <a:ext cx="2505793" cy="1409773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33CAD4-D8E0-CF4B-B342-7852211BF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u="sng" dirty="0"/>
              <a:t>Didactics:</a:t>
            </a:r>
          </a:p>
          <a:p>
            <a:r>
              <a:rPr lang="en-GB" dirty="0"/>
              <a:t>Narrative of IPC / IPE program </a:t>
            </a:r>
          </a:p>
          <a:p>
            <a:r>
              <a:rPr lang="en-GB" dirty="0"/>
              <a:t>Student’s attitude towards digital education</a:t>
            </a:r>
          </a:p>
          <a:p>
            <a:r>
              <a:rPr lang="en-GB" dirty="0"/>
              <a:t>Drawing attention / addressing individual students </a:t>
            </a:r>
          </a:p>
          <a:p>
            <a:r>
              <a:rPr lang="en-GB" dirty="0"/>
              <a:t>Facilitating groups in sub channels (breakout rooms)</a:t>
            </a:r>
          </a:p>
          <a:p>
            <a:r>
              <a:rPr lang="en-GB" dirty="0"/>
              <a:t>Digital assessment (e.g. autographs)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u="sng" dirty="0"/>
              <a:t>Digitalisation</a:t>
            </a:r>
          </a:p>
          <a:p>
            <a:r>
              <a:rPr lang="en-GB" dirty="0"/>
              <a:t>Organisation (schedules, DLE)</a:t>
            </a:r>
          </a:p>
          <a:p>
            <a:r>
              <a:rPr lang="en-GB" dirty="0"/>
              <a:t>Technical instructions (2-step authentication, digital preparations)</a:t>
            </a:r>
          </a:p>
          <a:p>
            <a:r>
              <a:rPr lang="en-GB" dirty="0"/>
              <a:t>Chat room for teachers (including help support)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0" y="98247"/>
            <a:ext cx="792088" cy="668798"/>
          </a:xfrm>
          <a:prstGeom prst="rect">
            <a:avLst/>
          </a:prstGeom>
          <a:noFill/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833" y="-115941"/>
            <a:ext cx="1110130" cy="111013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9027205A-F3CE-414C-A3AB-D25FC7D05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Interventions: teacher support program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3B4E70-DF5F-3941-99AA-16D206FE8E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8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83"/>
    </mc:Choice>
    <mc:Fallback xmlns="">
      <p:transition spd="slow" advTm="101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7316AF-0A78-5546-A4D2-8AEA80DB8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Results</a:t>
            </a:r>
            <a:r>
              <a:rPr lang="nl-NL"/>
              <a:t>: </a:t>
            </a:r>
            <a:r>
              <a:rPr lang="nl-NL" err="1"/>
              <a:t>students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A6504C-CEC2-9647-BBCA-E39CA2927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…were able to digitally collaborate and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…produce team-based, integral treatment plans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…are comfortable with working in a digital environment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…some recorded their team meeting for absent teacher!</a:t>
            </a:r>
            <a:endParaRPr lang="nl-NL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FF0000"/>
                </a:solidFill>
              </a:rPr>
              <a:t>…some felt uncomfortable with the semi-structured format or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FF0000"/>
                </a:solidFill>
              </a:rPr>
              <a:t>…some did not appreciate the authenticity of the learning experience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FF0000"/>
                </a:solidFill>
              </a:rPr>
              <a:t>…some had technical difficulties (2-step authentication)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4" name="Afbeelding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0" y="98247"/>
            <a:ext cx="792088" cy="668798"/>
          </a:xfrm>
          <a:prstGeom prst="rect">
            <a:avLst/>
          </a:prstGeom>
          <a:noFill/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833" y="-115941"/>
            <a:ext cx="1110130" cy="111013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6A8A826-EE12-0540-8C46-333F019E13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5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31"/>
    </mc:Choice>
    <mc:Fallback xmlns="">
      <p:transition spd="slow" advTm="81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7316AF-0A78-5546-A4D2-8AEA80DB8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Results</a:t>
            </a:r>
            <a:r>
              <a:rPr lang="nl-NL" dirty="0"/>
              <a:t>: </a:t>
            </a:r>
            <a:r>
              <a:rPr lang="nl-NL" dirty="0" err="1"/>
              <a:t>teachers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A6504C-CEC2-9647-BBCA-E39CA2927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79034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…showed steep learning curves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…were able to facilitate IPE in an digital environment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…found it easier to fit into own schedules or self-quarantine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…some prefer digital over physical classes</a:t>
            </a:r>
          </a:p>
          <a:p>
            <a:pPr>
              <a:buFont typeface="Wingdings" panose="05000000000000000000" pitchFamily="2" charset="2"/>
              <a:buChar char="ü"/>
            </a:pPr>
            <a:endParaRPr lang="en-GB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FF0000"/>
                </a:solidFill>
              </a:rPr>
              <a:t>…found it more challenging than in physical classrooms to monitor interprofessional team dynamics in sub channels (break-out rooms)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FF0000"/>
                </a:solidFill>
              </a:rPr>
              <a:t>…some felt uncertain about their personal digital skills in the beginning</a:t>
            </a:r>
          </a:p>
        </p:txBody>
      </p:sp>
      <p:pic>
        <p:nvPicPr>
          <p:cNvPr id="4" name="Afbeelding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0" y="98247"/>
            <a:ext cx="792088" cy="668798"/>
          </a:xfrm>
          <a:prstGeom prst="rect">
            <a:avLst/>
          </a:prstGeom>
          <a:noFill/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833" y="-115941"/>
            <a:ext cx="1110130" cy="111013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53A43A5-A5CF-1C4B-B31A-2218494179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8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78"/>
    </mc:Choice>
    <mc:Fallback xmlns="">
      <p:transition spd="slow" advTm="60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B9EC11-73CD-C141-B2DC-5998A1A7E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Results</a:t>
            </a:r>
            <a:r>
              <a:rPr lang="nl-NL" dirty="0"/>
              <a:t>: digital environment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7CEB93-0C6A-544B-8D4B-EA5979D6F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u="sng" dirty="0"/>
              <a:t>Technical:</a:t>
            </a:r>
          </a:p>
          <a:p>
            <a:r>
              <a:rPr lang="en-GB" dirty="0"/>
              <a:t>Different versions of MS Teams in       and </a:t>
            </a:r>
          </a:p>
          <a:p>
            <a:r>
              <a:rPr lang="en-GB" dirty="0"/>
              <a:t>Firewall blockades between education institutions </a:t>
            </a:r>
          </a:p>
          <a:p>
            <a:r>
              <a:rPr lang="en-GB" dirty="0"/>
              <a:t>Wi-Fi network instability of participants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u="sng" dirty="0"/>
              <a:t>Process:</a:t>
            </a:r>
          </a:p>
          <a:p>
            <a:r>
              <a:rPr lang="en-GB" dirty="0"/>
              <a:t>Privacy regulations (digital exchange of name files and logins)</a:t>
            </a:r>
          </a:p>
          <a:p>
            <a:r>
              <a:rPr lang="en-GB" dirty="0"/>
              <a:t>Regulations for archiving digital products and recordings</a:t>
            </a:r>
          </a:p>
          <a:p>
            <a:r>
              <a:rPr lang="en-GB" dirty="0"/>
              <a:t>IT-logistics: life support and helpdesk needed</a:t>
            </a:r>
          </a:p>
          <a:p>
            <a:r>
              <a:rPr lang="en-GB" dirty="0"/>
              <a:t>Costs</a:t>
            </a:r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0" y="98247"/>
            <a:ext cx="792088" cy="668798"/>
          </a:xfrm>
          <a:prstGeom prst="rect">
            <a:avLst/>
          </a:prstGeom>
          <a:noFill/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833" y="-115941"/>
            <a:ext cx="1110130" cy="1110130"/>
          </a:xfrm>
          <a:prstGeom prst="rect">
            <a:avLst/>
          </a:prstGeom>
        </p:spPr>
      </p:pic>
      <p:pic>
        <p:nvPicPr>
          <p:cNvPr id="6" name="Afbeelding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348" y="2243147"/>
            <a:ext cx="306692" cy="332397"/>
          </a:xfrm>
          <a:prstGeom prst="rect">
            <a:avLst/>
          </a:prstGeom>
          <a:noFill/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725" y="2170719"/>
            <a:ext cx="461555" cy="46155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FCA00A7-4958-FD4D-A666-75BE0F6411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69"/>
    </mc:Choice>
    <mc:Fallback xmlns="">
      <p:transition spd="slow" advTm="52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14997F-491D-D645-88B0-1351483D0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Conclusions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AE7E133-131C-0844-815E-9037F5333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92246" cy="4351338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Digital IPE is feasible and meaningful</a:t>
            </a:r>
          </a:p>
          <a:p>
            <a:endParaRPr lang="en-GB" dirty="0"/>
          </a:p>
          <a:p>
            <a:r>
              <a:rPr lang="en-GB" dirty="0"/>
              <a:t>Creation of a real Community of Practice at one platform</a:t>
            </a:r>
          </a:p>
          <a:p>
            <a:pPr lvl="1">
              <a:buFontTx/>
              <a:buChar char="-"/>
            </a:pPr>
            <a:r>
              <a:rPr lang="en-GB" dirty="0"/>
              <a:t>Increased visibility (students and teachers)</a:t>
            </a:r>
          </a:p>
          <a:p>
            <a:pPr lvl="1">
              <a:buFontTx/>
              <a:buChar char="-"/>
            </a:pPr>
            <a:r>
              <a:rPr lang="en-GB" dirty="0"/>
              <a:t>Easier peer support (students and teachers)</a:t>
            </a:r>
          </a:p>
          <a:p>
            <a:pPr lvl="1">
              <a:buFontTx/>
              <a:buChar char="-"/>
            </a:pPr>
            <a:r>
              <a:rPr lang="en-GB" dirty="0"/>
              <a:t>Shared study material and products is nearer to whole team</a:t>
            </a:r>
          </a:p>
          <a:p>
            <a:pPr lvl="1">
              <a:buFontTx/>
              <a:buChar char="-"/>
            </a:pPr>
            <a:r>
              <a:rPr lang="en-GB" dirty="0"/>
              <a:t>Further development by co-creation (both worlds: education and healthcare)</a:t>
            </a:r>
          </a:p>
          <a:p>
            <a:pPr lvl="1">
              <a:buFontTx/>
              <a:buChar char="-"/>
            </a:pPr>
            <a:endParaRPr lang="en-GB" dirty="0"/>
          </a:p>
          <a:p>
            <a:r>
              <a:rPr lang="en-GB" dirty="0"/>
              <a:t>Further study of learning outcomes of students</a:t>
            </a:r>
          </a:p>
          <a:p>
            <a:endParaRPr lang="en-GB" dirty="0"/>
          </a:p>
          <a:p>
            <a:r>
              <a:rPr lang="en-GB" dirty="0"/>
              <a:t>Attention to digital skills of teachers; facilitators’ development program</a:t>
            </a:r>
          </a:p>
          <a:p>
            <a:endParaRPr lang="en-GB" dirty="0"/>
          </a:p>
          <a:p>
            <a:r>
              <a:rPr lang="en-GB" dirty="0"/>
              <a:t>At an inter-institutional level, digital education needs to be easier facilitated</a:t>
            </a:r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0" y="98247"/>
            <a:ext cx="792088" cy="668798"/>
          </a:xfrm>
          <a:prstGeom prst="rect">
            <a:avLst/>
          </a:prstGeom>
          <a:noFill/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833" y="-115941"/>
            <a:ext cx="1110130" cy="111013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663E3C3-BDB0-6546-8CC5-925A289891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9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77"/>
    </mc:Choice>
    <mc:Fallback xmlns="">
      <p:transition spd="slow" advTm="70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Grants: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2019 Comenius Leadership Fellowship under auspices of </a:t>
            </a:r>
          </a:p>
          <a:p>
            <a:pPr marL="457200" lvl="1" indent="0">
              <a:buNone/>
            </a:pPr>
            <a:r>
              <a:rPr lang="en-US" dirty="0"/>
              <a:t>the Royal Netherlands Academy of Arts and Sciences (KNAW)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2020 Institute Interprofessional Studies, University of Amsterdam</a:t>
            </a:r>
          </a:p>
        </p:txBody>
      </p:sp>
      <p:pic>
        <p:nvPicPr>
          <p:cNvPr id="4" name="Afbeelding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0" y="98247"/>
            <a:ext cx="792088" cy="668798"/>
          </a:xfrm>
          <a:prstGeom prst="rect">
            <a:avLst/>
          </a:prstGeom>
          <a:noFill/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833" y="-115941"/>
            <a:ext cx="1110130" cy="111013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40C1D65-29FF-4546-87DF-C02000DA0F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0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10"/>
    </mc:Choice>
    <mc:Fallback xmlns="">
      <p:transition spd="slow" advTm="17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5251270"/>
            <a:ext cx="12382558" cy="16045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 rot="20502261">
            <a:off x="656780" y="4159855"/>
            <a:ext cx="22322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0" b="1" dirty="0">
                <a:solidFill>
                  <a:srgbClr val="FF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PE</a:t>
            </a:r>
          </a:p>
        </p:txBody>
      </p:sp>
      <p:pic>
        <p:nvPicPr>
          <p:cNvPr id="6" name="Afbeelding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0" y="98247"/>
            <a:ext cx="792088" cy="668798"/>
          </a:xfrm>
          <a:prstGeom prst="rect">
            <a:avLst/>
          </a:prstGeom>
          <a:noFill/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833" y="-115941"/>
            <a:ext cx="1110130" cy="111013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6235" y="1111622"/>
            <a:ext cx="5519530" cy="413964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F5B8224-EA6E-554A-ADD7-533916C05A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3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90"/>
    </mc:Choice>
    <mc:Fallback xmlns="">
      <p:transition spd="slow" advTm="12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2DFCC2-E330-A84B-AEAB-7882C32A9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IPC </a:t>
            </a:r>
            <a:r>
              <a:rPr lang="nl-NL" dirty="0" err="1"/>
              <a:t>networks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87BC2E-99E5-B74B-A4C6-071CBA592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978" y="2171754"/>
            <a:ext cx="6485709" cy="4351338"/>
          </a:xfrm>
        </p:spPr>
        <p:txBody>
          <a:bodyPr>
            <a:normAutofit/>
          </a:bodyPr>
          <a:lstStyle/>
          <a:p>
            <a:r>
              <a:rPr lang="en-GB" sz="2400" dirty="0"/>
              <a:t>Modern healthcare has shifted towards interprofessional collaborative (IPC) networks of multi-located health professionals</a:t>
            </a:r>
          </a:p>
          <a:p>
            <a:pPr marL="0" indent="0">
              <a:buNone/>
            </a:pPr>
            <a:endParaRPr lang="en-GB" sz="2400" dirty="0"/>
          </a:p>
          <a:p>
            <a:pPr lvl="1">
              <a:buFontTx/>
              <a:buChar char="-"/>
            </a:pPr>
            <a:r>
              <a:rPr lang="en-GB" sz="2000" dirty="0"/>
              <a:t>Integral and safe healthcare for patients</a:t>
            </a:r>
          </a:p>
          <a:p>
            <a:pPr lvl="1">
              <a:buFontTx/>
              <a:buChar char="-"/>
            </a:pPr>
            <a:r>
              <a:rPr lang="en-GB" sz="2000" dirty="0"/>
              <a:t>More efficient healthcare at system level</a:t>
            </a:r>
          </a:p>
          <a:p>
            <a:pPr lvl="1">
              <a:buFontTx/>
              <a:buChar char="-"/>
            </a:pPr>
            <a:r>
              <a:rPr lang="en-GB" sz="2000" dirty="0"/>
              <a:t>Cost reduction (?)</a:t>
            </a:r>
          </a:p>
          <a:p>
            <a:endParaRPr lang="en-GB" sz="24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093" y="-1071539"/>
            <a:ext cx="3115374" cy="4673061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11068586" y="2641450"/>
            <a:ext cx="409303" cy="2149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fbeelding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0" y="98247"/>
            <a:ext cx="792088" cy="668798"/>
          </a:xfrm>
          <a:prstGeom prst="rect">
            <a:avLst/>
          </a:prstGeom>
          <a:noFill/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833" y="-115941"/>
            <a:ext cx="1110130" cy="111013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138CCE9-3794-2945-A52B-1AB4C0A228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599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36"/>
    </mc:Choice>
    <mc:Fallback xmlns="">
      <p:transition spd="slow" advTm="36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2DFCC2-E330-A84B-AEAB-7882C32A9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IPC </a:t>
            </a:r>
            <a:r>
              <a:rPr lang="nl-NL" dirty="0" err="1"/>
              <a:t>networks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87BC2E-99E5-B74B-A4C6-071CBA592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978" y="2171754"/>
            <a:ext cx="6485709" cy="4351338"/>
          </a:xfrm>
        </p:spPr>
        <p:txBody>
          <a:bodyPr>
            <a:normAutofit/>
          </a:bodyPr>
          <a:lstStyle/>
          <a:p>
            <a:r>
              <a:rPr lang="en-GB" sz="2400" dirty="0"/>
              <a:t>Modern healthcare has shifted towards interprofessional collaborative (IPC) networks of multi-located health professionals</a:t>
            </a:r>
          </a:p>
          <a:p>
            <a:pPr marL="0" indent="0">
              <a:buNone/>
            </a:pPr>
            <a:endParaRPr lang="en-GB" sz="2400" dirty="0"/>
          </a:p>
          <a:p>
            <a:pPr lvl="1">
              <a:buFontTx/>
              <a:buChar char="-"/>
            </a:pPr>
            <a:r>
              <a:rPr lang="en-GB" sz="2000" dirty="0"/>
              <a:t>Integral and safe healthcare for patients</a:t>
            </a:r>
          </a:p>
          <a:p>
            <a:pPr lvl="1">
              <a:buFontTx/>
              <a:buChar char="-"/>
            </a:pPr>
            <a:r>
              <a:rPr lang="en-GB" sz="2000" dirty="0"/>
              <a:t>More efficient healthcare at system level</a:t>
            </a:r>
          </a:p>
          <a:p>
            <a:pPr lvl="1">
              <a:buFontTx/>
              <a:buChar char="-"/>
            </a:pPr>
            <a:r>
              <a:rPr lang="en-GB" sz="2000" dirty="0"/>
              <a:t>Cost reduction (?)</a:t>
            </a:r>
          </a:p>
          <a:p>
            <a:endParaRPr lang="en-GB" sz="2400" dirty="0"/>
          </a:p>
          <a:p>
            <a:r>
              <a:rPr lang="en-GB" sz="2400" dirty="0"/>
              <a:t>During the COVID-19 pandemic, and before, patients are transferred between hospitals, ICU’s, rehabilitation centres and home settings</a:t>
            </a:r>
          </a:p>
          <a:p>
            <a:endParaRPr lang="en-GB" sz="24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093" y="-1071539"/>
            <a:ext cx="3115374" cy="467306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800" y="4552284"/>
            <a:ext cx="3308667" cy="2575126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11068586" y="2641450"/>
            <a:ext cx="409303" cy="2149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fbeelding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0" y="98247"/>
            <a:ext cx="792088" cy="668798"/>
          </a:xfrm>
          <a:prstGeom prst="rect">
            <a:avLst/>
          </a:prstGeom>
          <a:noFill/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833" y="-115941"/>
            <a:ext cx="1110130" cy="111013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82E5A26-3BF5-7A4F-8DA2-F5FC520B23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3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91"/>
    </mc:Choice>
    <mc:Fallback xmlns="">
      <p:transition spd="slow" advTm="25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2DFCC2-E330-A84B-AEAB-7882C32A9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IPC networks: example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093" y="-1071539"/>
            <a:ext cx="3115374" cy="467306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9943" y="2585371"/>
            <a:ext cx="2840982" cy="212768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800" y="4552284"/>
            <a:ext cx="3308667" cy="2575126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11068586" y="2641450"/>
            <a:ext cx="409303" cy="2149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hoek 8"/>
          <p:cNvSpPr/>
          <p:nvPr/>
        </p:nvSpPr>
        <p:spPr>
          <a:xfrm>
            <a:off x="8904972" y="3218340"/>
            <a:ext cx="221609" cy="2873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fbeelding 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0" y="98247"/>
            <a:ext cx="792088" cy="668798"/>
          </a:xfrm>
          <a:prstGeom prst="rect">
            <a:avLst/>
          </a:prstGeom>
          <a:noFill/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833" y="-115941"/>
            <a:ext cx="1110130" cy="1110130"/>
          </a:xfrm>
          <a:prstGeom prst="rect">
            <a:avLst/>
          </a:prstGeom>
        </p:spPr>
      </p:pic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43008"/>
          </a:xfrm>
        </p:spPr>
        <p:txBody>
          <a:bodyPr>
            <a:noAutofit/>
          </a:bodyPr>
          <a:lstStyle/>
          <a:p>
            <a:r>
              <a:rPr lang="en-GB" sz="2000" dirty="0"/>
              <a:t>Parents, family, informal care</a:t>
            </a:r>
          </a:p>
          <a:p>
            <a:r>
              <a:rPr lang="en-GB" sz="2000" dirty="0"/>
              <a:t>Paediatrician, neurologist, ENT</a:t>
            </a:r>
          </a:p>
          <a:p>
            <a:r>
              <a:rPr lang="en-GB" sz="2000" dirty="0"/>
              <a:t>Physiotherapist, occupational therapist</a:t>
            </a:r>
          </a:p>
          <a:p>
            <a:r>
              <a:rPr lang="en-GB" sz="2000" dirty="0"/>
              <a:t>Dietician, speech therapist</a:t>
            </a:r>
          </a:p>
          <a:p>
            <a:r>
              <a:rPr lang="en-GB" sz="2000" dirty="0"/>
              <a:t>GP, pharmacist</a:t>
            </a:r>
          </a:p>
          <a:p>
            <a:r>
              <a:rPr lang="en-GB" sz="2000" dirty="0"/>
              <a:t>CTB, specialized home care nurse</a:t>
            </a:r>
          </a:p>
          <a:p>
            <a:r>
              <a:rPr lang="en-GB" sz="2000" dirty="0"/>
              <a:t>PGB, city council, transfer nurse</a:t>
            </a:r>
          </a:p>
          <a:p>
            <a:r>
              <a:rPr lang="en-GB" sz="2000" dirty="0"/>
              <a:t>Social worker, psychologist</a:t>
            </a:r>
          </a:p>
          <a:p>
            <a:r>
              <a:rPr lang="en-GB" sz="2000" dirty="0"/>
              <a:t>Educational service / school</a:t>
            </a:r>
          </a:p>
          <a:p>
            <a:r>
              <a:rPr lang="en-GB" sz="2000" dirty="0"/>
              <a:t>Specialized transport company</a:t>
            </a:r>
          </a:p>
          <a:p>
            <a:r>
              <a:rPr lang="en-GB" sz="2000" dirty="0"/>
              <a:t>…</a:t>
            </a: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5CAA5D7-2D6A-2B45-91F2-39920C6C5D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4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34"/>
    </mc:Choice>
    <mc:Fallback xmlns="">
      <p:transition spd="slow" advTm="37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7BC005-EA77-0A4D-82A5-0E1F207EB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Digital IPC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834578B-B0BF-4449-89F5-1F6958FB9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327469" cy="4351338"/>
          </a:xfrm>
        </p:spPr>
        <p:txBody>
          <a:bodyPr/>
          <a:lstStyle/>
          <a:p>
            <a:r>
              <a:rPr lang="en-GB" dirty="0"/>
              <a:t>Accelerated by COVID-19,    health professionals increasingly collaborate by using digital means </a:t>
            </a:r>
          </a:p>
          <a:p>
            <a:endParaRPr lang="en-GB" dirty="0"/>
          </a:p>
          <a:p>
            <a:r>
              <a:rPr lang="en-GB" dirty="0"/>
              <a:t>Health students need to be better prepared for this new practice</a:t>
            </a:r>
            <a:r>
              <a:rPr lang="en-GB" dirty="0">
                <a:effectLst/>
              </a:rPr>
              <a:t> </a:t>
            </a:r>
            <a:endParaRPr lang="en-GB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808" y="1825625"/>
            <a:ext cx="4369383" cy="3314606"/>
          </a:xfrm>
          <a:prstGeom prst="rect">
            <a:avLst/>
          </a:prstGeom>
        </p:spPr>
      </p:pic>
      <p:pic>
        <p:nvPicPr>
          <p:cNvPr id="6" name="Afbeelding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0" y="98247"/>
            <a:ext cx="792088" cy="668798"/>
          </a:xfrm>
          <a:prstGeom prst="rect">
            <a:avLst/>
          </a:prstGeom>
          <a:noFill/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833" y="-115941"/>
            <a:ext cx="1110130" cy="111013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CF48FD6-FD21-5743-8ECE-96921DCCFE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2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85"/>
    </mc:Choice>
    <mc:Fallback xmlns="">
      <p:transition spd="slow" advTm="56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68C5AC-BFD2-8A4C-A876-4F44F07D8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Digital IPE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E5BF3D-9372-5D48-AECA-38D210B98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55105" cy="4351338"/>
          </a:xfrm>
        </p:spPr>
        <p:txBody>
          <a:bodyPr>
            <a:normAutofit/>
          </a:bodyPr>
          <a:lstStyle/>
          <a:p>
            <a:r>
              <a:rPr lang="en-GB" dirty="0"/>
              <a:t>Following COVID-19 regulations for education, the undergraduate IPE could not continue physically    (later: social distancing)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Opportunity to redesign part of the IPE-course, aiming on training health students in digitalized IPC</a:t>
            </a:r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3613" y="2106380"/>
            <a:ext cx="4729909" cy="3129763"/>
          </a:xfrm>
          <a:prstGeom prst="rect">
            <a:avLst/>
          </a:prstGeom>
        </p:spPr>
      </p:pic>
      <p:pic>
        <p:nvPicPr>
          <p:cNvPr id="1026" name="Picture 2" descr="Kruis Red Toets - Gratis vectorafbeelding op Pixab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52395">
            <a:off x="7786080" y="1460102"/>
            <a:ext cx="3678897" cy="415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fbeelding 1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0" y="98247"/>
            <a:ext cx="792088" cy="668798"/>
          </a:xfrm>
          <a:prstGeom prst="rect">
            <a:avLst/>
          </a:prstGeom>
          <a:noFill/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833" y="-115941"/>
            <a:ext cx="1110130" cy="111013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0288" y="4862811"/>
            <a:ext cx="1729656" cy="131415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B68C430-CDFD-6A48-9B92-3050EC30CF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636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06"/>
    </mc:Choice>
    <mc:Fallback xmlns="">
      <p:transition spd="slow" advTm="52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58011" y="1580999"/>
            <a:ext cx="715626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47" y="2644470"/>
            <a:ext cx="6973887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Rechte verbindingslijn 4"/>
          <p:cNvCxnSpPr/>
          <p:nvPr/>
        </p:nvCxnSpPr>
        <p:spPr>
          <a:xfrm>
            <a:off x="3042415" y="2644470"/>
            <a:ext cx="0" cy="35738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6"/>
          <p:cNvCxnSpPr/>
          <p:nvPr/>
        </p:nvCxnSpPr>
        <p:spPr>
          <a:xfrm>
            <a:off x="4534827" y="2644470"/>
            <a:ext cx="0" cy="35738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/>
          <p:cNvSpPr txBox="1"/>
          <p:nvPr/>
        </p:nvSpPr>
        <p:spPr>
          <a:xfrm>
            <a:off x="1737563" y="4713228"/>
            <a:ext cx="590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Year</a:t>
            </a:r>
            <a:r>
              <a:rPr lang="nl-NL" dirty="0"/>
              <a:t> 1              </a:t>
            </a:r>
            <a:r>
              <a:rPr lang="nl-NL" dirty="0" err="1"/>
              <a:t>Years</a:t>
            </a:r>
            <a:r>
              <a:rPr lang="nl-NL" dirty="0"/>
              <a:t> 2+3	  </a:t>
            </a:r>
            <a:r>
              <a:rPr lang="nl-NL" dirty="0" err="1"/>
              <a:t>Year</a:t>
            </a:r>
            <a:r>
              <a:rPr lang="nl-NL" dirty="0"/>
              <a:t> 4 (=master </a:t>
            </a:r>
            <a:r>
              <a:rPr lang="nl-NL" dirty="0" err="1"/>
              <a:t>medicine</a:t>
            </a:r>
            <a:r>
              <a:rPr lang="nl-NL" dirty="0"/>
              <a:t>)</a:t>
            </a:r>
          </a:p>
          <a:p>
            <a:endParaRPr lang="nl-NL" dirty="0"/>
          </a:p>
          <a:p>
            <a:r>
              <a:rPr lang="nl-NL" dirty="0" err="1"/>
              <a:t>Observation</a:t>
            </a:r>
            <a:r>
              <a:rPr lang="nl-NL" dirty="0"/>
              <a:t>   IPC </a:t>
            </a:r>
            <a:r>
              <a:rPr lang="nl-NL" dirty="0" err="1"/>
              <a:t>Simulation</a:t>
            </a:r>
            <a:r>
              <a:rPr lang="nl-NL" dirty="0"/>
              <a:t>	  IPC in </a:t>
            </a:r>
            <a:r>
              <a:rPr lang="nl-NL" dirty="0" err="1"/>
              <a:t>authentic</a:t>
            </a:r>
            <a:r>
              <a:rPr lang="nl-NL" dirty="0"/>
              <a:t> IP-LWP’s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2313193" y="2221475"/>
            <a:ext cx="5475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I 	 WE 	TOGETHER</a:t>
            </a:r>
          </a:p>
        </p:txBody>
      </p:sp>
      <p:pic>
        <p:nvPicPr>
          <p:cNvPr id="11" name="Afbeelding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0" y="98247"/>
            <a:ext cx="792088" cy="668798"/>
          </a:xfrm>
          <a:prstGeom prst="rect">
            <a:avLst/>
          </a:prstGeom>
          <a:noFill/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833" y="-115941"/>
            <a:ext cx="1110130" cy="1110130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7468C5AC-BFD2-8A4C-A876-4F44F07D8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dirty="0"/>
              <a:t>Amsterdam IPE program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8682446" y="2926080"/>
            <a:ext cx="2671354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Curricula: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Medicine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Nursing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Physiotherapy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Exercise therapy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Occupational therapy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9C072DF-6958-584E-890C-85F0094F2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2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16"/>
    </mc:Choice>
    <mc:Fallback xmlns="">
      <p:transition spd="slow" advTm="33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oomdiagram: Verbindingslijn 6"/>
          <p:cNvSpPr/>
          <p:nvPr/>
        </p:nvSpPr>
        <p:spPr>
          <a:xfrm>
            <a:off x="9467427" y="1019624"/>
            <a:ext cx="1237894" cy="1102839"/>
          </a:xfrm>
          <a:prstGeom prst="flowChartConnector">
            <a:avLst/>
          </a:prstGeom>
          <a:solidFill>
            <a:srgbClr val="E16F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 is the role of your future profession?</a:t>
            </a:r>
          </a:p>
          <a:p>
            <a:r>
              <a:rPr lang="en-GB" dirty="0"/>
              <a:t>Who are the other players on the field?</a:t>
            </a:r>
          </a:p>
          <a:p>
            <a:r>
              <a:rPr lang="en-GB" dirty="0"/>
              <a:t>What is their role?</a:t>
            </a:r>
          </a:p>
          <a:p>
            <a:r>
              <a:rPr lang="en-GB" dirty="0"/>
              <a:t>Integration of care plan?</a:t>
            </a:r>
          </a:p>
          <a:p>
            <a:r>
              <a:rPr lang="en-GB" dirty="0"/>
              <a:t>Transfer of leadership?</a:t>
            </a:r>
          </a:p>
          <a:p>
            <a:r>
              <a:rPr lang="en-GB" dirty="0"/>
              <a:t>Common vocabulary?</a:t>
            </a:r>
          </a:p>
          <a:p>
            <a:r>
              <a:rPr lang="en-GB" dirty="0"/>
              <a:t>Reflection on this experience?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7" y="2996952"/>
            <a:ext cx="3126277" cy="2088232"/>
          </a:xfrm>
          <a:prstGeom prst="rect">
            <a:avLst/>
          </a:prstGeom>
        </p:spPr>
      </p:pic>
      <p:pic>
        <p:nvPicPr>
          <p:cNvPr id="8" name="Afbeelding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0" y="98247"/>
            <a:ext cx="792088" cy="668798"/>
          </a:xfrm>
          <a:prstGeom prst="rect">
            <a:avLst/>
          </a:prstGeom>
          <a:noFill/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833" y="-115941"/>
            <a:ext cx="1110130" cy="1110130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7468C5AC-BFD2-8A4C-A876-4F44F07D8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I phase: observation during internships</a:t>
            </a:r>
          </a:p>
        </p:txBody>
      </p:sp>
      <p:sp>
        <p:nvSpPr>
          <p:cNvPr id="5" name="Tekstvak 4"/>
          <p:cNvSpPr txBox="1"/>
          <p:nvPr/>
        </p:nvSpPr>
        <p:spPr>
          <a:xfrm rot="15678247">
            <a:off x="9106033" y="1281912"/>
            <a:ext cx="1270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Gill Sans Ultra Bold" panose="020B0A02020104020203" pitchFamily="34" charset="0"/>
              </a:rPr>
              <a:t>YEAR</a:t>
            </a:r>
          </a:p>
        </p:txBody>
      </p:sp>
      <p:sp>
        <p:nvSpPr>
          <p:cNvPr id="6" name="Tekstvak 5"/>
          <p:cNvSpPr txBox="1"/>
          <p:nvPr/>
        </p:nvSpPr>
        <p:spPr>
          <a:xfrm rot="21082962">
            <a:off x="9888566" y="1124250"/>
            <a:ext cx="10155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1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3944AD8-74F8-A74B-9C96-DF6512E4B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8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61"/>
    </mc:Choice>
    <mc:Fallback xmlns="">
      <p:transition spd="slow" advTm="28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"/>
</p:tagLst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568304A3E93F45B905E42A3373ED31" ma:contentTypeVersion="12" ma:contentTypeDescription="Een nieuw document maken." ma:contentTypeScope="" ma:versionID="81385481968d6df48d5fe37fe452875a">
  <xsd:schema xmlns:xsd="http://www.w3.org/2001/XMLSchema" xmlns:xs="http://www.w3.org/2001/XMLSchema" xmlns:p="http://schemas.microsoft.com/office/2006/metadata/properties" xmlns:ns2="95304351-a87f-470c-9f01-a8cae06f4475" xmlns:ns3="0573b387-7167-4ab4-9644-d1f60e987d31" targetNamespace="http://schemas.microsoft.com/office/2006/metadata/properties" ma:root="true" ma:fieldsID="f0b5d3bd7f6b6535109355d18be1c142" ns2:_="" ns3:_="">
    <xsd:import namespace="95304351-a87f-470c-9f01-a8cae06f4475"/>
    <xsd:import namespace="0573b387-7167-4ab4-9644-d1f60e987d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304351-a87f-470c-9f01-a8cae06f44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Afbeeldingtags" ma:readOnly="false" ma:fieldId="{5cf76f15-5ced-4ddc-b409-7134ff3c332f}" ma:taxonomyMulti="true" ma:sspId="32d39682-ccf7-48d8-962f-2ca2d3d56b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73b387-7167-4ab4-9644-d1f60e987d31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15b2c9af-991e-4bf0-b0e1-ca78aa63d025}" ma:internalName="TaxCatchAll" ma:showField="CatchAllData" ma:web="0573b387-7167-4ab4-9644-d1f60e987d3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B49B8F3-920C-4CA3-85F2-319E27FD76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758B53-9B77-45A6-86BD-DEE6D25D4C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304351-a87f-470c-9f01-a8cae06f4475"/>
    <ds:schemaRef ds:uri="0573b387-7167-4ab4-9644-d1f60e987d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1054</Words>
  <Application>Microsoft Macintosh PowerPoint</Application>
  <PresentationFormat>Breedbeeld</PresentationFormat>
  <Paragraphs>264</Paragraphs>
  <Slides>20</Slides>
  <Notes>3</Notes>
  <HiddenSlides>0</HiddenSlides>
  <MMClips>20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Ebrima</vt:lpstr>
      <vt:lpstr>Gill Sans Ultra Bold</vt:lpstr>
      <vt:lpstr>Wingdings</vt:lpstr>
      <vt:lpstr>Kantoorthema</vt:lpstr>
      <vt:lpstr>  COVID-19-induced  digitalisation &amp; qualitative improvement  of inter-institutional education  in five healthcare curricula    </vt:lpstr>
      <vt:lpstr>Disclosures</vt:lpstr>
      <vt:lpstr>IPC networks</vt:lpstr>
      <vt:lpstr>IPC networks</vt:lpstr>
      <vt:lpstr>IPC networks: example</vt:lpstr>
      <vt:lpstr>Digital IPC</vt:lpstr>
      <vt:lpstr>Digital IPE</vt:lpstr>
      <vt:lpstr>Amsterdam IPE program</vt:lpstr>
      <vt:lpstr>I phase: observation during internships</vt:lpstr>
      <vt:lpstr>WE phase: 6x IPC simulation (blended)</vt:lpstr>
      <vt:lpstr>TOGETHER phase: IP-LWP internships</vt:lpstr>
      <vt:lpstr>Interventions</vt:lpstr>
      <vt:lpstr>Interventions: students</vt:lpstr>
      <vt:lpstr>Interventions: schedule</vt:lpstr>
      <vt:lpstr>Interventions: teacher support program</vt:lpstr>
      <vt:lpstr>Results: students</vt:lpstr>
      <vt:lpstr>Results: teachers</vt:lpstr>
      <vt:lpstr>Results: digital environment</vt:lpstr>
      <vt:lpstr>Conclusions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Simultaneous COVID-19-induced digitalisation and qualitative improvement of inter-institutional education in five healthcare curricula   </dc:title>
  <dc:creator>Vincent Geukers</dc:creator>
  <cp:lastModifiedBy>Vincent Geukers</cp:lastModifiedBy>
  <cp:revision>46</cp:revision>
  <dcterms:created xsi:type="dcterms:W3CDTF">2020-11-16T13:47:31Z</dcterms:created>
  <dcterms:modified xsi:type="dcterms:W3CDTF">2024-02-04T15:38:46Z</dcterms:modified>
</cp:coreProperties>
</file>